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3" r:id="rId5"/>
    <p:sldId id="1144" r:id="rId6"/>
    <p:sldId id="1155" r:id="rId7"/>
    <p:sldId id="1157" r:id="rId8"/>
    <p:sldId id="1156" r:id="rId9"/>
    <p:sldId id="1158" r:id="rId10"/>
    <p:sldId id="1154" r:id="rId11"/>
    <p:sldId id="115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15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best shows the structure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②③④⑤⑥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①②③④⑤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③④⑤⑥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④⑤⑥</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82604" y="817720"/>
            <a:ext cx="4462589" cy="454568"/>
          </a:xfrm>
          <a:prstGeom prst="rect">
            <a:avLst/>
          </a:prstGeom>
        </p:spPr>
      </p:pic>
      <p:sp>
        <p:nvSpPr>
          <p:cNvPr id="5" name="矩形 4"/>
          <p:cNvSpPr/>
          <p:nvPr/>
        </p:nvSpPr>
        <p:spPr>
          <a:xfrm>
            <a:off x="942631" y="817720"/>
            <a:ext cx="407484" cy="461665"/>
          </a:xfrm>
          <a:prstGeom prst="rect">
            <a:avLst/>
          </a:prstGeom>
        </p:spPr>
        <p:txBody>
          <a:bodyPr wrap="none">
            <a:spAutoFit/>
          </a:bodyPr>
          <a:lstStyle/>
          <a:p>
            <a:r>
              <a:rPr lang="en-US" altLang="zh-CN" sz="2400" dirty="0"/>
              <a:t>C</a:t>
            </a:r>
            <a:endParaRPr lang="zh-CN" altLang="en-US" dirty="0"/>
          </a:p>
        </p:txBody>
      </p:sp>
      <p:sp>
        <p:nvSpPr>
          <p:cNvPr id="7" name="矩形 6"/>
          <p:cNvSpPr/>
          <p:nvPr/>
        </p:nvSpPr>
        <p:spPr>
          <a:xfrm>
            <a:off x="365487" y="2942942"/>
            <a:ext cx="11481215" cy="2862322"/>
          </a:xfrm>
          <a:prstGeom prst="rect">
            <a:avLst/>
          </a:prstGeom>
        </p:spPr>
        <p:txBody>
          <a:bodyPr wrap="square">
            <a:spAutoFit/>
          </a:bodyPr>
          <a:lstStyle/>
          <a:p>
            <a:pPr>
              <a:lnSpc>
                <a:spcPct val="150000"/>
              </a:lnSpc>
            </a:pPr>
            <a:r>
              <a:rPr lang="en-US" altLang="zh-CN" sz="2400" dirty="0"/>
              <a:t>[</a:t>
            </a:r>
            <a:r>
              <a:rPr lang="zh-CN" altLang="zh-CN" sz="2400" dirty="0">
                <a:ea typeface="黑体" panose="02010609060101010101" pitchFamily="49" charset="-122"/>
                <a:cs typeface="Times New Roman" panose="02020603050405020304" pitchFamily="18" charset="0"/>
              </a:rPr>
              <a:t>解析</a:t>
            </a:r>
            <a:r>
              <a:rPr lang="en-US" altLang="zh-CN" sz="2400" dirty="0"/>
              <a:t>]</a:t>
            </a:r>
            <a:r>
              <a:rPr lang="zh-CN" altLang="zh-CN" sz="2400" dirty="0">
                <a:cs typeface="Times New Roman" panose="02020603050405020304" pitchFamily="18" charset="0"/>
              </a:rPr>
              <a:t>篇章结构题。第一段讲述了作者小时候家人会在夏天聚在一起</a:t>
            </a:r>
            <a:r>
              <a:rPr lang="en-US" altLang="zh-CN" sz="2400" dirty="0"/>
              <a:t>,</a:t>
            </a:r>
            <a:r>
              <a:rPr lang="zh-CN" altLang="zh-CN" sz="2400" dirty="0">
                <a:cs typeface="Times New Roman" panose="02020603050405020304" pitchFamily="18" charset="0"/>
              </a:rPr>
              <a:t>加深家族之间的联系</a:t>
            </a:r>
            <a:r>
              <a:rPr lang="en-US" altLang="zh-CN" sz="2400" dirty="0"/>
              <a:t>,</a:t>
            </a:r>
            <a:r>
              <a:rPr lang="zh-CN" altLang="zh-CN" sz="2400" dirty="0">
                <a:cs typeface="Times New Roman" panose="02020603050405020304" pitchFamily="18" charset="0"/>
              </a:rPr>
              <a:t>是总起段落；第二段讲述大人们会聚在一起聊天</a:t>
            </a:r>
            <a:r>
              <a:rPr lang="en-US" altLang="zh-CN" sz="2400" dirty="0"/>
              <a:t>,</a:t>
            </a:r>
            <a:r>
              <a:rPr lang="zh-CN" altLang="zh-CN" sz="2400" dirty="0">
                <a:cs typeface="Times New Roman" panose="02020603050405020304" pitchFamily="18" charset="0"/>
              </a:rPr>
              <a:t>孩子们则被赶到前院去玩</a:t>
            </a:r>
            <a:r>
              <a:rPr lang="en-US" altLang="zh-CN" sz="2400" dirty="0"/>
              <a:t>,</a:t>
            </a:r>
            <a:r>
              <a:rPr lang="zh-CN" altLang="zh-CN" sz="2400" dirty="0">
                <a:cs typeface="Times New Roman" panose="02020603050405020304" pitchFamily="18" charset="0"/>
              </a:rPr>
              <a:t>是背景介绍；第三至六段具体讲述了作者小时候玩游戏的一次经历</a:t>
            </a:r>
            <a:r>
              <a:rPr lang="en-US" altLang="zh-CN" sz="2400" dirty="0"/>
              <a:t>,</a:t>
            </a:r>
            <a:r>
              <a:rPr lang="zh-CN" altLang="zh-CN" sz="2400" dirty="0">
                <a:cs typeface="Times New Roman" panose="02020603050405020304" pitchFamily="18" charset="0"/>
              </a:rPr>
              <a:t>以及一个表姐如何通过自己的善意举动让作者摆脱悲伤</a:t>
            </a:r>
            <a:r>
              <a:rPr lang="en-US" altLang="zh-CN" sz="2400" dirty="0"/>
              <a:t>,</a:t>
            </a:r>
            <a:r>
              <a:rPr lang="zh-CN" altLang="zh-CN" sz="2400" dirty="0">
                <a:cs typeface="Times New Roman" panose="02020603050405020304" pitchFamily="18" charset="0"/>
              </a:rPr>
              <a:t>带来欢乐</a:t>
            </a:r>
            <a:r>
              <a:rPr lang="en-US" altLang="zh-CN" sz="2400" dirty="0"/>
              <a:t>,</a:t>
            </a:r>
            <a:r>
              <a:rPr lang="zh-CN" altLang="zh-CN" sz="2400" dirty="0">
                <a:cs typeface="Times New Roman" panose="02020603050405020304" pitchFamily="18" charset="0"/>
              </a:rPr>
              <a:t>是主体部分。因此</a:t>
            </a:r>
            <a:r>
              <a:rPr lang="en-US" altLang="zh-CN" sz="2400" dirty="0"/>
              <a:t>,</a:t>
            </a:r>
            <a:r>
              <a:rPr lang="zh-CN" altLang="zh-CN" sz="2400" dirty="0">
                <a:cs typeface="Times New Roman" panose="02020603050405020304" pitchFamily="18" charset="0"/>
              </a:rPr>
              <a:t>选项</a:t>
            </a:r>
            <a:r>
              <a:rPr lang="en-US" altLang="zh-CN" sz="2400" dirty="0"/>
              <a:t>C</a:t>
            </a:r>
            <a:r>
              <a:rPr lang="en-US" altLang="zh-CN" sz="2400" dirty="0">
                <a:latin typeface="宋体" panose="02010600030101010101" pitchFamily="2" charset="-122"/>
              </a:rPr>
              <a:t>“</a:t>
            </a:r>
            <a:r>
              <a:rPr lang="zh-CN" altLang="zh-CN" sz="2400" dirty="0">
                <a:cs typeface="宋体" panose="02010600030101010101" pitchFamily="2" charset="-122"/>
              </a:rPr>
              <a:t>①</a:t>
            </a:r>
            <a:r>
              <a:rPr lang="en-US" altLang="zh-CN" sz="2400" dirty="0"/>
              <a:t>/</a:t>
            </a:r>
            <a:r>
              <a:rPr lang="zh-CN" altLang="zh-CN" sz="2400" dirty="0">
                <a:cs typeface="宋体" panose="02010600030101010101" pitchFamily="2" charset="-122"/>
              </a:rPr>
              <a:t>②</a:t>
            </a:r>
            <a:r>
              <a:rPr lang="en-US" altLang="zh-CN" sz="2400" dirty="0"/>
              <a:t>/</a:t>
            </a:r>
            <a:r>
              <a:rPr lang="zh-CN" altLang="zh-CN" sz="2400" dirty="0">
                <a:cs typeface="宋体" panose="02010600030101010101" pitchFamily="2" charset="-122"/>
              </a:rPr>
              <a:t>③④⑤⑥</a:t>
            </a:r>
            <a:r>
              <a:rPr lang="en-US" altLang="zh-CN" sz="2400" dirty="0">
                <a:latin typeface="宋体" panose="02010600030101010101" pitchFamily="2" charset="-122"/>
              </a:rPr>
              <a:t>”</a:t>
            </a:r>
            <a:r>
              <a:rPr lang="zh-CN" altLang="zh-CN" sz="2400" dirty="0">
                <a:cs typeface="Times New Roman" panose="02020603050405020304" pitchFamily="18" charset="0"/>
              </a:rPr>
              <a:t>最能展示文章的结构。</a:t>
            </a:r>
            <a:endParaRPr lang="zh-CN" altLang="en-US" dirty="0"/>
          </a:p>
        </p:txBody>
      </p:sp>
    </p:spTree>
    <p:extLst>
      <p:ext uri="{BB962C8B-B14F-4D97-AF65-F5344CB8AC3E}">
        <p14:creationId xmlns:p14="http://schemas.microsoft.com/office/powerpoint/2010/main" val="219793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②③④⑤⑥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将背景介绍和主体部分合并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不符合文章结构；选项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①②③④⑤</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将总起段落和背景介绍合并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与主体部分分隔</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不符合文章结构；选项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①②</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④⑤⑥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将总起段落和背景介绍合并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且将主体部分分隔为两部分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不符合文章结构。故选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068960"/>
            <a:ext cx="11485848" cy="2862322"/>
          </a:xfrm>
          <a:prstGeom prst="rect">
            <a:avLst/>
          </a:prstGeom>
          <a:solidFill>
            <a:srgbClr val="E1F4FC"/>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439863">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题结构划分易误选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应为总领段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家庭聚会及其意义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为背景介绍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大人和小孩不同的安排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宋体" panose="02010600030101010101" pitchFamily="2" charset="-122"/>
              </a:rPr>
              <a:t>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是游戏事件主体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含情感转折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正确结构应为</a:t>
            </a:r>
            <a:r>
              <a:rPr lang="zh-CN" altLang="zh-CN" b="1"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③④⑤⑥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易错警示.eps" descr="id:2147486923;FounderCES"/>
          <p:cNvPicPr/>
          <p:nvPr/>
        </p:nvPicPr>
        <p:blipFill>
          <a:blip r:embed="rId2"/>
          <a:stretch>
            <a:fillRect/>
          </a:stretch>
        </p:blipFill>
        <p:spPr>
          <a:xfrm>
            <a:off x="478582" y="3211150"/>
            <a:ext cx="1241425" cy="359410"/>
          </a:xfrm>
          <a:prstGeom prst="rect">
            <a:avLst/>
          </a:prstGeom>
        </p:spPr>
      </p:pic>
    </p:spTree>
    <p:extLst>
      <p:ext uri="{BB962C8B-B14F-4D97-AF65-F5344CB8AC3E}">
        <p14:creationId xmlns:p14="http://schemas.microsoft.com/office/powerpoint/2010/main" val="1873780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684244"/>
          </a:xfrm>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本文是一篇记叙文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讲述了作者小时候与家人相聚时的一次玩游戏的经历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以及作者的表姐如何通过自己的善意举动让作者摆脱悲伤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带来欢乐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体现了家人之间的深厚情感和相互关爱。</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4" name="图片 3"/>
          <p:cNvPicPr>
            <a:picLocks noChangeAspect="1"/>
          </p:cNvPicPr>
          <p:nvPr/>
        </p:nvPicPr>
        <p:blipFill>
          <a:blip r:embed="rId3"/>
          <a:stretch>
            <a:fillRect/>
          </a:stretch>
        </p:blipFill>
        <p:spPr>
          <a:xfrm>
            <a:off x="799564" y="895327"/>
            <a:ext cx="10591285" cy="1309598"/>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was a boy, my family would sometimes get together at my great-aunt’s tiny house over the summer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Relatives from all over the country would come to visit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our family connection became deeper and we know we are all one and a big, beautiful family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these times, the adults would crowd together in the living room, around the kitchen table and on the front porch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talk and catch up on each other’s lives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of us kids would be sent out to the front yard to play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 were the days before video games and smartphones, so we often ended up playing a good old-fashioned game of tag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捉人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remember one of those times especially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the youngest and smallest of all the kids there, so I got caught first and couldn’t catch anyone else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I tried my best to chase after my brothers and sisters, they were all too fast for me, I became more and more sad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finally lunged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扑向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of my brothers and fell face down into the dirt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got up with tears in my eyes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I saw one of my cousins standing there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started to run but was going much slower than before, so I easily caught 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she turned to me, smiled and said, “I’m 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You’d better run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ran off laughing happily while she turned and started to chase one of my older brothers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see now how her act of kindness that day saved me from sadness and brought me joy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didn’t matter that we hardly ever saw each other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were family and she loved 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41374"/>
          </a:xfrm>
        </p:spPr>
        <p:txBody>
          <a:bodyPr/>
          <a:lstStyle/>
          <a:p>
            <a:pPr hangingPunct="0">
              <a:lnSpc>
                <a:spcPct val="130000"/>
              </a:lnSpc>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the writer’s cousin run slower than before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fun of the writer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 the writer catch 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the writer fall over again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 the writer catch other cousins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389850" cy="461665"/>
          </a:xfrm>
          <a:prstGeom prst="rect">
            <a:avLst/>
          </a:prstGeom>
        </p:spPr>
        <p:txBody>
          <a:bodyPr wrap="none">
            <a:spAutoFit/>
          </a:bodyPr>
          <a:lstStyle/>
          <a:p>
            <a:r>
              <a:rPr lang="en-US" altLang="zh-CN" sz="2400" dirty="0"/>
              <a:t>B</a:t>
            </a:r>
            <a:endParaRPr lang="zh-CN" altLang="en-US" dirty="0"/>
          </a:p>
        </p:txBody>
      </p:sp>
      <p:sp>
        <p:nvSpPr>
          <p:cNvPr id="5" name="矩形 4"/>
          <p:cNvSpPr/>
          <p:nvPr/>
        </p:nvSpPr>
        <p:spPr>
          <a:xfrm>
            <a:off x="365487" y="3140968"/>
            <a:ext cx="11481215" cy="3401637"/>
          </a:xfrm>
          <a:prstGeom prst="rect">
            <a:avLst/>
          </a:prstGeom>
        </p:spPr>
        <p:txBody>
          <a:bodyPr wrap="square">
            <a:spAutoFit/>
          </a:bodyPr>
          <a:lstStyle/>
          <a:p>
            <a:pPr algn="just">
              <a:lnSpc>
                <a:spcPct val="13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推理判断题。根据第五段中的</a:t>
            </a:r>
            <a:r>
              <a:rPr lang="en-US" altLang="zh-CN" sz="2400" dirty="0">
                <a:cs typeface="Times New Roman" panose="02020603050405020304" pitchFamily="18" charset="0"/>
              </a:rPr>
              <a:t>“Then I saw one of my cousins standing there. She started to run but was going much slower than before, so I easily caught her.”</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然后我看到我的一个表姐站在那里。她开始跑</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但比以前慢多了</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所以我很容易就抓到了她。</a:t>
            </a:r>
            <a:r>
              <a:rPr lang="zh-CN" altLang="zh-CN" sz="2400" dirty="0">
                <a:cs typeface="Times New Roman" panose="02020603050405020304" pitchFamily="18" charset="0"/>
              </a:rPr>
              <a:t>）和第六段中的</a:t>
            </a:r>
            <a:r>
              <a:rPr lang="en-US" altLang="zh-CN" sz="2400" dirty="0">
                <a:cs typeface="Times New Roman" panose="02020603050405020304" pitchFamily="18" charset="0"/>
              </a:rPr>
              <a:t>“I see now how her act of kindness that day saved me from sadness and brought me joy.”</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我现在明白了</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她那天善意的举动让我摆脱了悲伤</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给我带来了欢乐。</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作者的一个表姐跑得慢是为了让作者抓到她</a:t>
            </a:r>
            <a:r>
              <a:rPr lang="en-US" altLang="zh-CN" sz="2400" dirty="0">
                <a:cs typeface="Times New Roman" panose="02020603050405020304" pitchFamily="18" charset="0"/>
              </a:rPr>
              <a:t>,</a:t>
            </a:r>
            <a:r>
              <a:rPr lang="zh-CN" altLang="zh-CN" sz="2400" dirty="0">
                <a:cs typeface="Times New Roman" panose="02020603050405020304" pitchFamily="18" charset="0"/>
              </a:rPr>
              <a:t>从而使作者不再伤心。故选</a:t>
            </a:r>
            <a:r>
              <a:rPr lang="en-US" altLang="zh-CN" sz="2400" dirty="0">
                <a:cs typeface="Times New Roman" panose="02020603050405020304" pitchFamily="18" charset="0"/>
              </a:rPr>
              <a:t>B</a:t>
            </a:r>
            <a:r>
              <a:rPr lang="zh-CN" altLang="zh-CN" sz="2400" dirty="0" smtClean="0">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130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the writer’s feelings change during the game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sad—happy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angry—sad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thankful—happy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sad—nervous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365487" y="2394754"/>
            <a:ext cx="11481215" cy="1754326"/>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情感变化题。根据第四段中的</a:t>
            </a:r>
            <a:r>
              <a:rPr lang="en-US" altLang="zh-CN" sz="2400" dirty="0">
                <a:cs typeface="Times New Roman" panose="02020603050405020304" pitchFamily="18" charset="0"/>
              </a:rPr>
              <a:t>“I became more and more sad.”</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我变得越来越伤心。</a:t>
            </a:r>
            <a:r>
              <a:rPr lang="zh-CN" altLang="zh-CN" sz="2400" dirty="0">
                <a:cs typeface="Times New Roman" panose="02020603050405020304" pitchFamily="18" charset="0"/>
              </a:rPr>
              <a:t>）和第五段中的</a:t>
            </a:r>
            <a:r>
              <a:rPr lang="en-US" altLang="zh-CN" sz="2400" dirty="0">
                <a:cs typeface="Times New Roman" panose="02020603050405020304" pitchFamily="18" charset="0"/>
              </a:rPr>
              <a:t>“I ran off laughing happily”</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我笑着跑开了</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作者在玩游戏的过程中</a:t>
            </a:r>
            <a:r>
              <a:rPr lang="en-US" altLang="zh-CN" sz="2400" dirty="0">
                <a:cs typeface="Times New Roman" panose="02020603050405020304" pitchFamily="18" charset="0"/>
              </a:rPr>
              <a:t>,</a:t>
            </a:r>
            <a:r>
              <a:rPr lang="zh-CN" altLang="zh-CN" sz="2400" dirty="0">
                <a:cs typeface="Times New Roman" panose="02020603050405020304" pitchFamily="18" charset="0"/>
              </a:rPr>
              <a:t>情绪从伤心变成了开心。故选</a:t>
            </a:r>
            <a:r>
              <a:rPr lang="en-US" altLang="zh-CN" sz="2400" dirty="0">
                <a:cs typeface="Times New Roman" panose="02020603050405020304" pitchFamily="18" charset="0"/>
              </a:rPr>
              <a:t>A</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82965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1601" y="2033966"/>
            <a:ext cx="11484352" cy="2308324"/>
          </a:xfrm>
          <a:ln w="19050">
            <a:solidFill>
              <a:srgbClr val="00B0F0"/>
            </a:solidFill>
          </a:ln>
        </p:spPr>
        <p:txBody>
          <a:bodyPr/>
          <a:lstStyle/>
          <a:p>
            <a:pPr indent="188277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解答情感变化题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可采用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情感坐标法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画出文中情绪关键词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tears</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laughing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happily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注意转折词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后的情感转折</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排除矛盾选项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en-US" altLang="zh-CN" b="1" dirty="0">
                <a:solidFill>
                  <a:srgbClr val="000000"/>
                </a:solidFill>
                <a:latin typeface="Times New Roman" panose="02020603050405020304" pitchFamily="18" charset="0"/>
                <a:ea typeface="楷体" panose="02010609060101010101" pitchFamily="49" charset="-122"/>
              </a:rPr>
              <a:t>“</a:t>
            </a:r>
            <a:r>
              <a:rPr lang="en-US" altLang="zh-CN" b="1" dirty="0">
                <a:solidFill>
                  <a:srgbClr val="000000"/>
                </a:solidFill>
                <a:latin typeface="Times New Roman" panose="02020603050405020304" pitchFamily="18" charset="0"/>
                <a:ea typeface="宋体" panose="02010600030101010101" pitchFamily="2" charset="-122"/>
              </a:rPr>
              <a:t>angry</a:t>
            </a:r>
            <a:r>
              <a:rPr lang="en-US" altLang="zh-CN" b="1" dirty="0">
                <a:solidFill>
                  <a:srgbClr val="000000"/>
                </a:solidFill>
                <a:latin typeface="Times New Roman" panose="02020603050405020304" pitchFamily="18" charset="0"/>
                <a:ea typeface="楷体" panose="02010609060101010101" pitchFamily="49" charset="-122"/>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原文无依据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4" name="图片 3"/>
          <p:cNvPicPr>
            <a:picLocks noChangeAspect="1"/>
          </p:cNvPicPr>
          <p:nvPr/>
        </p:nvPicPr>
        <p:blipFill>
          <a:blip r:embed="rId2"/>
          <a:stretch>
            <a:fillRect/>
          </a:stretch>
        </p:blipFill>
        <p:spPr>
          <a:xfrm>
            <a:off x="479315" y="1773033"/>
            <a:ext cx="1672147" cy="504875"/>
          </a:xfrm>
          <a:prstGeom prst="rect">
            <a:avLst/>
          </a:prstGeom>
        </p:spPr>
      </p:pic>
    </p:spTree>
    <p:extLst>
      <p:ext uri="{BB962C8B-B14F-4D97-AF65-F5344CB8AC3E}">
        <p14:creationId xmlns:p14="http://schemas.microsoft.com/office/powerpoint/2010/main" val="2938551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rPr>
              <a:t>3</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What can we learn from the passage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writer’s family often met over the winter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 hasn’t seen his cousin since the game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 is thankful for what his cousin did for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 liked to play games on smartphones those days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365487" y="3487170"/>
            <a:ext cx="11481215" cy="2862322"/>
          </a:xfrm>
          <a:prstGeom prst="rect">
            <a:avLst/>
          </a:prstGeom>
        </p:spPr>
        <p:txBody>
          <a:bodyPr wrap="square">
            <a:spAutoFit/>
          </a:bodyPr>
          <a:lstStyle/>
          <a:p>
            <a:pPr>
              <a:lnSpc>
                <a:spcPct val="150000"/>
              </a:lnSpc>
            </a:pPr>
            <a:r>
              <a:rPr lang="en-US" altLang="zh-CN" sz="2400" dirty="0"/>
              <a:t>[</a:t>
            </a:r>
            <a:r>
              <a:rPr lang="zh-CN" altLang="zh-CN" sz="2400" dirty="0">
                <a:ea typeface="黑体" panose="02010609060101010101" pitchFamily="49" charset="-122"/>
                <a:cs typeface="Times New Roman" panose="02020603050405020304" pitchFamily="18" charset="0"/>
              </a:rPr>
              <a:t>解析</a:t>
            </a:r>
            <a:r>
              <a:rPr lang="en-US" altLang="zh-CN" sz="2400" dirty="0"/>
              <a:t>]</a:t>
            </a:r>
            <a:r>
              <a:rPr lang="zh-CN" altLang="zh-CN" sz="2400" dirty="0">
                <a:cs typeface="Times New Roman" panose="02020603050405020304" pitchFamily="18" charset="0"/>
              </a:rPr>
              <a:t>推理判断题。根据最后一段</a:t>
            </a:r>
            <a:r>
              <a:rPr lang="en-US" altLang="zh-CN" sz="2400" dirty="0"/>
              <a:t>“I see now how her act of kindness that day saved me from sadness and brought me joy. It didn’t matter that we hardly ever saw each other. We were family and she loved me.”</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我现在明白了</a:t>
            </a:r>
            <a:r>
              <a:rPr lang="en-US" altLang="zh-CN" sz="2400" dirty="0"/>
              <a:t>,</a:t>
            </a:r>
            <a:r>
              <a:rPr lang="zh-CN" altLang="zh-CN" sz="2400" dirty="0">
                <a:ea typeface="楷体" panose="02010609060101010101" pitchFamily="49" charset="-122"/>
                <a:cs typeface="Times New Roman" panose="02020603050405020304" pitchFamily="18" charset="0"/>
              </a:rPr>
              <a:t>她那天善意的举动让我摆脱了悲伤</a:t>
            </a:r>
            <a:r>
              <a:rPr lang="en-US" altLang="zh-CN" sz="2400" dirty="0"/>
              <a:t>,</a:t>
            </a:r>
            <a:r>
              <a:rPr lang="zh-CN" altLang="zh-CN" sz="2400" dirty="0">
                <a:ea typeface="楷体" panose="02010609060101010101" pitchFamily="49" charset="-122"/>
                <a:cs typeface="Times New Roman" panose="02020603050405020304" pitchFamily="18" charset="0"/>
              </a:rPr>
              <a:t>给我带来了欢乐。我们虽然几乎从不见面</a:t>
            </a:r>
            <a:r>
              <a:rPr lang="en-US" altLang="zh-CN" sz="2400" dirty="0"/>
              <a:t>,</a:t>
            </a:r>
            <a:r>
              <a:rPr lang="zh-CN" altLang="zh-CN" sz="2400" dirty="0">
                <a:ea typeface="楷体" panose="02010609060101010101" pitchFamily="49" charset="-122"/>
                <a:cs typeface="Times New Roman" panose="02020603050405020304" pitchFamily="18" charset="0"/>
              </a:rPr>
              <a:t>但我们是家人</a:t>
            </a:r>
            <a:r>
              <a:rPr lang="en-US" altLang="zh-CN" sz="2400" dirty="0"/>
              <a:t>,</a:t>
            </a:r>
            <a:r>
              <a:rPr lang="zh-CN" altLang="zh-CN" sz="2400" dirty="0">
                <a:ea typeface="楷体" panose="02010609060101010101" pitchFamily="49" charset="-122"/>
                <a:cs typeface="Times New Roman" panose="02020603050405020304" pitchFamily="18" charset="0"/>
              </a:rPr>
              <a:t>她爱我。</a:t>
            </a:r>
            <a:r>
              <a:rPr lang="zh-CN" altLang="zh-CN" sz="2400" dirty="0">
                <a:cs typeface="Times New Roman" panose="02020603050405020304" pitchFamily="18" charset="0"/>
              </a:rPr>
              <a:t>）可知</a:t>
            </a:r>
            <a:r>
              <a:rPr lang="en-US" altLang="zh-CN" sz="2400" dirty="0"/>
              <a:t>,</a:t>
            </a:r>
            <a:r>
              <a:rPr lang="zh-CN" altLang="zh-CN" sz="2400" dirty="0">
                <a:cs typeface="Times New Roman" panose="02020603050405020304" pitchFamily="18" charset="0"/>
              </a:rPr>
              <a:t>作者对于表姐的善意举动心存感激</a:t>
            </a:r>
            <a:r>
              <a:rPr lang="en-US" altLang="zh-CN" sz="2400" dirty="0"/>
              <a:t>,</a:t>
            </a:r>
            <a:r>
              <a:rPr lang="zh-CN" altLang="zh-CN" sz="2400" dirty="0">
                <a:cs typeface="Times New Roman" panose="02020603050405020304" pitchFamily="18" charset="0"/>
              </a:rPr>
              <a:t>认为家人的爱是最重要的</a:t>
            </a:r>
            <a:r>
              <a:rPr lang="zh-CN" altLang="zh-CN" sz="2400" dirty="0" smtClean="0">
                <a:cs typeface="Times New Roman" panose="02020603050405020304" pitchFamily="18" charset="0"/>
              </a:rPr>
              <a:t>。</a:t>
            </a:r>
            <a:endParaRPr lang="zh-CN" altLang="en-US" dirty="0"/>
          </a:p>
        </p:txBody>
      </p:sp>
    </p:spTree>
    <p:extLst>
      <p:ext uri="{BB962C8B-B14F-4D97-AF65-F5344CB8AC3E}">
        <p14:creationId xmlns:p14="http://schemas.microsoft.com/office/powerpoint/2010/main" val="3501579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我们可以从文章中了解到作者对该表姐为他所做的事情心存感激</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正确。文章第一段提到作者一家夏天时会在姑姥姥的小房子里相聚</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并未提到冬天</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错误。文章并未提及作者自从那次游戏后就再没见过他的表姐</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错误。根据第三段中的</a:t>
            </a:r>
            <a:r>
              <a:rPr lang="en-US" altLang="zh-CN" b="1" dirty="0">
                <a:solidFill>
                  <a:srgbClr val="FF0000"/>
                </a:solidFill>
                <a:latin typeface="Times New Roman" panose="02020603050405020304" pitchFamily="18" charset="0"/>
                <a:ea typeface="宋体" panose="02010600030101010101" pitchFamily="2" charset="-122"/>
              </a:rPr>
              <a:t>“Those were the days before video games and smartphones”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那是在电子游戏和智能手机出现之前的日子</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孩子们那时候不玩智能手机游戏</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a:solidFill>
                  <a:srgbClr val="FF0000"/>
                </a:solidFill>
                <a:latin typeface="Times New Roman" panose="02020603050405020304" pitchFamily="18" charset="0"/>
                <a:ea typeface="宋体" panose="02010600030101010101" pitchFamily="2" charset="-122"/>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1949980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435</TotalTime>
  <Words>983</Words>
  <Application>Microsoft Office PowerPoint</Application>
  <PresentationFormat>自定义</PresentationFormat>
  <Paragraphs>44</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456</cp:revision>
  <dcterms:created xsi:type="dcterms:W3CDTF">2020-11-06T05:24:00Z</dcterms:created>
  <dcterms:modified xsi:type="dcterms:W3CDTF">2025-09-17T17:30:40Z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